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9"/>
  </p:notes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86" r:id="rId11"/>
    <p:sldId id="287" r:id="rId12"/>
    <p:sldId id="292" r:id="rId13"/>
    <p:sldId id="293" r:id="rId14"/>
    <p:sldId id="294" r:id="rId15"/>
    <p:sldId id="296" r:id="rId16"/>
    <p:sldId id="297" r:id="rId17"/>
    <p:sldId id="298" r:id="rId18"/>
    <p:sldId id="288" r:id="rId19"/>
    <p:sldId id="300" r:id="rId20"/>
    <p:sldId id="301" r:id="rId21"/>
    <p:sldId id="302" r:id="rId22"/>
    <p:sldId id="303" r:id="rId23"/>
    <p:sldId id="304" r:id="rId24"/>
    <p:sldId id="305" r:id="rId25"/>
    <p:sldId id="282" r:id="rId26"/>
    <p:sldId id="283" r:id="rId27"/>
    <p:sldId id="285" r:id="rId28"/>
  </p:sldIdLst>
  <p:sldSz cx="12192000" cy="6858000"/>
  <p:notesSz cx="6858000" cy="9144000"/>
  <p:custDataLst>
    <p:tags r:id="rId30"/>
  </p:custDataLst>
  <p:defaultTextStyle>
    <a:lvl1pPr marL="0" lvl="0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1pPr>
    <a:lvl2pPr marL="457200" lvl="1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2pPr>
    <a:lvl3pPr marL="914400" lvl="2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3pPr>
    <a:lvl4pPr marL="1371600" lvl="3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4pPr>
    <a:lvl5pPr marL="1828800" lvl="4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5pPr>
    <a:lvl6pPr marL="2286000" lvl="5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6pPr>
    <a:lvl7pPr marL="2743200" lvl="6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7pPr>
    <a:lvl8pPr marL="3200400" lvl="7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8pPr>
    <a:lvl9pPr marL="3657600" lvl="8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6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 lang="zh-CN" altLang="en-US"/>
              <a:t>2024/9/24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54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8042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4" name="矩形 3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" name="矩形 7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 flipH="1" flipV="1">
            <a:off x="582985" y="3923982"/>
            <a:ext cx="5967028" cy="501817"/>
            <a:chOff x="6662388" y="0"/>
            <a:chExt cx="5529611" cy="6858000"/>
          </a:xfrm>
          <a:solidFill>
            <a:srgbClr val="215C79"/>
          </a:solidFill>
        </p:grpSpPr>
        <p:sp>
          <p:nvSpPr>
            <p:cNvPr id="11" name="矩形 10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6662388" y="0"/>
              <a:ext cx="391191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pic>
        <p:nvPicPr>
          <p:cNvPr id="2" name="17950329">
            <a:hlinkClick r:id="" action="ppaction://media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0048" y="-910459"/>
            <a:ext cx="609600" cy="609600"/>
          </a:xfrm>
          <a:prstGeom prst="rect">
            <a:avLst/>
          </a:prstGeom>
        </p:spPr>
      </p:pic>
      <p:sp>
        <p:nvSpPr>
          <p:cNvPr id="14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483211" y="2516756"/>
            <a:ext cx="7330509" cy="113221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7200" b="1" i="0" strike="noStrike" spc="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新员工入职培训</a:t>
            </a:r>
          </a:p>
        </p:txBody>
      </p:sp>
      <p:sp>
        <p:nvSpPr>
          <p:cNvPr id="15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582985" y="4490049"/>
            <a:ext cx="2068396" cy="442104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培训人：小笼包</a:t>
            </a:r>
          </a:p>
        </p:txBody>
      </p:sp>
      <p:sp>
        <p:nvSpPr>
          <p:cNvPr id="16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170910" y="4490049"/>
            <a:ext cx="3092782" cy="442104"/>
          </a:xfrm>
          <a:prstGeom prst="rect">
            <a:avLst/>
          </a:prstGeom>
        </p:spPr>
        <p:txBody>
          <a:bodyPr/>
          <a:lstStyle>
            <a:lvl1pPr lvl="0"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zh-CN"/>
              <a:t>培训时间：</a:t>
            </a:r>
            <a:r>
              <a:rPr lang="en-US" altLang="en-US"/>
              <a:t>20XX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 userDrawn="1"/>
        </p:nvGrpSpPr>
        <p:grpSpPr>
          <a:xfrm flipH="1">
            <a:off x="-2" y="0"/>
            <a:ext cx="12085765" cy="6858000"/>
            <a:chOff x="2999370" y="0"/>
            <a:chExt cx="9192630" cy="6858000"/>
          </a:xfrm>
          <a:solidFill>
            <a:srgbClr val="215C79"/>
          </a:solidFill>
        </p:grpSpPr>
        <p:sp>
          <p:nvSpPr>
            <p:cNvPr id="82" name="矩形 81"/>
            <p:cNvSpPr/>
            <p:nvPr/>
          </p:nvSpPr>
          <p:spPr>
            <a:xfrm>
              <a:off x="5484945" y="0"/>
              <a:ext cx="6707055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3" name="直角三角形 82"/>
            <p:cNvSpPr/>
            <p:nvPr/>
          </p:nvSpPr>
          <p:spPr>
            <a:xfrm flipH="1">
              <a:off x="2999370" y="0"/>
              <a:ext cx="2575551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84" name="矩形 83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85" name="组合 84"/>
          <p:cNvGrpSpPr/>
          <p:nvPr userDrawn="1"/>
        </p:nvGrpSpPr>
        <p:grpSpPr>
          <a:xfrm flipV="1">
            <a:off x="8690305" y="0"/>
            <a:ext cx="3553673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6" name="矩形 85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7" name="直角三角形 86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 flipV="1">
            <a:off x="623425" y="240458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16" name="矩形 1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416258" y="240458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21" name="矩形 20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 flipV="1">
            <a:off x="5217439" y="242044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27" name="矩形 26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6010273" y="242044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0" name="矩形 29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H="1" flipV="1">
            <a:off x="580831" y="381595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36" name="矩形 3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7" name="直角三角形 3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373664" y="381595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9" name="矩形 38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0" name="直角三角形 39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5174846" y="383182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45" name="矩形 44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 userDrawn="1"/>
        </p:nvGrpSpPr>
        <p:grpSpPr>
          <a:xfrm>
            <a:off x="5967679" y="383182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48" name="矩形 47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1745877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lang="zh-CN" altLang="zh-CN" sz="4000" b="1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>
              <a:buNone/>
            </a:pPr>
            <a:r>
              <a:rPr lang="zh-CN" altLang="zh-CN"/>
              <a:t>标题文本</a:t>
            </a:r>
          </a:p>
        </p:txBody>
      </p:sp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60222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01</a:t>
            </a:r>
          </a:p>
        </p:txBody>
      </p:sp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1745877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5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60222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03</a:t>
            </a:r>
          </a:p>
        </p:txBody>
      </p:sp>
      <p:sp>
        <p:nvSpPr>
          <p:cNvPr id="6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7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04</a:t>
            </a:r>
          </a:p>
        </p:txBody>
      </p:sp>
      <p:sp>
        <p:nvSpPr>
          <p:cNvPr id="8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9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02</a:t>
            </a:r>
          </a:p>
        </p:txBody>
      </p:sp>
      <p:sp>
        <p:nvSpPr>
          <p:cNvPr id="10" name="文字占位符"/>
          <p:cNvSpPr>
            <a:spLocks noGrp="1"/>
          </p:cNvSpPr>
          <p:nvPr>
            <p:ph type="body" idx="5" hasCustomPrompt="1"/>
          </p:nvPr>
        </p:nvSpPr>
        <p:spPr>
          <a:xfrm>
            <a:off x="10882223" y="465826"/>
            <a:ext cx="992038" cy="2110112"/>
          </a:xfrm>
          <a:prstGeom prst="rect">
            <a:avLst/>
          </a:prstGeom>
        </p:spPr>
        <p:txBody>
          <a:bodyPr vert="eaVert"/>
          <a:lstStyle>
            <a:lvl1pPr marL="0" lvl="0" indent="0">
              <a:buNone/>
              <a:defRPr lang="zh-CN" altLang="zh-CN" sz="60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957389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3" name="矩形 2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4" name="直角三角形 3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460022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 flipH="1" flipV="1">
            <a:off x="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7" name="矩形 6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3844" y="780449"/>
            <a:ext cx="6664528" cy="5011411"/>
          </a:xfrm>
          <a:prstGeom prst="rect">
            <a:avLst/>
          </a:prstGeom>
        </p:spPr>
      </p:pic>
      <p:sp>
        <p:nvSpPr>
          <p:cNvPr id="10" name="文本占位符 9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</a:lstStyle>
          <a:p>
            <a:pPr lvl="0"/>
            <a:r>
              <a:rPr lang="en-US" altLang="en-US"/>
              <a:t>01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3" hasCustomPrompt="1"/>
          </p:nvPr>
        </p:nvSpPr>
        <p:spPr>
          <a:xfrm>
            <a:off x="6787515" y="2865120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</a:lstStyle>
          <a:p>
            <a:pPr lvl="0"/>
            <a:r>
              <a:rPr lang="zh-CN" altLang="zh-CN"/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关于团队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/>
        </p:nvSpPr>
        <p:spPr>
          <a:xfrm flipV="1">
            <a:off x="2574965" y="312188"/>
            <a:ext cx="379249" cy="526894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团队精神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418218" y="312420"/>
            <a:ext cx="15678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忠诚度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2969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11" name="矩形 10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sp>
        <p:nvSpPr>
          <p:cNvPr id="22" name="文本框 21"/>
          <p:cNvSpPr txBox="1"/>
          <p:nvPr userDrawn="1"/>
        </p:nvSpPr>
        <p:spPr>
          <a:xfrm>
            <a:off x="635268" y="683099"/>
            <a:ext cx="2377645" cy="461665"/>
          </a:xfrm>
          <a:prstGeom prst="rect">
            <a:avLst/>
          </a:prstGeom>
          <a:noFill/>
        </p:spPr>
        <p:txBody>
          <a:bodyPr wrap="square"/>
          <a:lstStyle/>
          <a:p>
            <a:endParaRPr lang="en-US" altLang="en-US" sz="2400" b="1">
              <a:solidFill>
                <a:srgbClr val="FFFFFF"/>
              </a:solidFill>
              <a:latin typeface="字魂58号-创中黑"/>
              <a:ea typeface="字魂58号-创中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912E9131-8D07-DA8A-6BB9-ED35CEE7C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a16="http://schemas.microsoft.com/office/drawing/2014/main" id="{1C660FFF-EA8E-3279-DF67-C525840B8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zh-CN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AE7F04FA-06A6-B54D-F7B1-6F9A9E26B36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60A73EA-EB56-4E3A-9EAD-007F278B8190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71115D77-952E-880F-006C-1DEC3D56696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EB57B65A-404D-4197-E34A-13D61335B9E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265CAD34-13F4-4A53-8756-AC938A416240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77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1D8C4EDE-92E5-3729-7480-53807D2A096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4688D871-61E9-BB41-E1EB-718C71A6B39F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BB792E58-F835-A098-91F1-FBDF940F55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6378B61F-F739-483B-A52F-5797A1942E3B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4EBD5BA9-9DAF-0D32-497B-C356B4FAAEC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738E4B17-F7EF-9869-50E3-95B4A7A6EEB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72555211-D6A8-490D-B12E-4DDF8E21DDA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261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73E7772A-9896-10F7-B9B0-BF04ECA3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39B2502C-7733-71D5-A6D8-26AB01834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F0D4D296-7411-53F6-C5CD-F52FB76A1F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E91EC27C-332E-4E19-B167-BAD9837AEE55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862DA68B-7E5F-9696-5170-7BBC2FDAF3A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1AB99167-A1B6-3E9B-1331-E206C2B6471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F7D2C581-F318-45EF-85A4-8FC374E418E8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104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2DD2B6C3-6B4F-3DD5-54E5-8E165309EFA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D2131C3D-368D-F746-18CA-86C16472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2C8A79A6-BDDD-8D38-BC4D-8F1BCF9110D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B025CCB7-9F1A-078D-0816-77F4075FD2A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19D9F55F-B77B-45E6-B2ED-5EB8EB2620DB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CDF1640B-B1EE-A2AA-D461-3F2D8075E6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97306909-D757-B210-1CF9-F72921699CE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9D282BF-89EA-4F96-93C6-DA638E41CB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41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799600AD-E86A-D514-0642-13FDCC4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D5A12D1E-3E24-E9AD-E353-7E0D4CCB0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F1320C5B-544C-BF02-26CA-408AADA20EA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7DEBBCE5-8143-CC56-19A2-E1638E26F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EDEA79C4-0232-4F16-5944-7EE0E11B069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8E584A37-D8DD-3885-6D26-03472A4415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89CE0A6B-90C2-4631-A535-86A3E84A5D58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a16="http://schemas.microsoft.com/office/drawing/2014/main" id="{C239E376-6387-7457-F494-6B2589C6AB9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a16="http://schemas.microsoft.com/office/drawing/2014/main" id="{9BF0DBCF-ABFC-1FE8-A1BB-B338077E31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CC8B17E-4CB7-44DC-A07A-F5A0DAFAD61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497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4DC9B8D6-4ADC-DFC8-8347-BBD4EA2609D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EF0C72D4-EA9B-5553-4AC1-A5B69753D7A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27CE8B0F-06C4-4EC8-9CC6-C5104C18D28B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C1D5230F-B87A-8CCA-2CF7-DFDCDBD9337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3672D68-D157-1BB6-681A-18DBE78AFB2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A2761C1-56ED-4D52-A780-2061C33A084A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920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F059AD09-A665-0F77-8BF9-F48D244E5FB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2D63166-4FD0-4259-9245-737404C4CAA4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99592C52-A665-A745-28BF-72A21336E81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519B2FA0-8ECF-A22C-0AD5-53CFE1278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BF5337C-55E9-4BC1-BB5D-81D9E1B0659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07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EA2C7D77-E445-F0B4-F501-19E512D9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D0793E59-1F36-7D96-7A3E-FD5CA57C6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CCC42157-C367-D894-9CB1-BB9C91E15C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A69E3E4-F5D9-FC62-992C-AC8F9D459F0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A7FE050D-FBC4-4244-BBC0-3ABFA3B8EDE2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682BD4FD-ED38-D513-DD6C-FC68DF42B5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D96C559B-78DD-132B-F550-F466B8AF68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914E558-D098-4018-AF5D-7BFEB423E8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576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9540CA59-02B1-0DD2-3EFD-DC02C50E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4D19347C-3F98-FEDC-062F-9A24E0FAC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B6CA85FC-007E-9BC9-A370-FE01B8AE5E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97DA78DC-2D30-DB86-27F9-79CF61124D1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D1018EEB-6D56-4449-BCCE-50911C3F4EC6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7BC1B37C-F1B6-AAF0-EC16-E61FDB84EBB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2DA0DB94-8E77-84B5-7EBA-DA50B685DBE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8270F3B3-A27E-4684-9203-5A18141E1B7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19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3AF57886-B413-4CFC-7A86-9F091962C25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AC7B4D45-4A78-D2BA-7317-7A03A4C76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0A4E23E-7974-0880-DFAF-22F9E6ACEFB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37A1A26F-70CF-4154-8F49-1895F31CFB3B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796C5534-B880-D69F-4C89-A10747398F8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0854A698-A094-650D-1213-41DCE89B39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07635D6-4FB8-4639-A173-8D7E48FF6B3E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833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0C2778C3-34A8-FEDB-355F-15CC405D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F13C2BC8-1560-6E34-26C0-7BAD4606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8AF56086-57BF-52DD-F9F8-AC2A59BF290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76EACC49-32BC-4806-9A00-54D99DC3B6AB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B2CE348-2D4E-497E-BA38-F10106FB6FE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3E635180-4825-AA6E-3C6E-13349417BD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C56520B4-BF3F-493F-A878-53E4C40C459C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880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E414BA00-1157-1739-0418-C9D264AF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9F3FBDCE-9E74-F9DC-77CE-79F377A9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BCAE2705-2A50-77D5-BA4E-C6A9605788AA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A751-87FC-4E16-9B00-DAB332AEA8EE}" type="datetimeFigureOut">
              <a:rPr lang="zh-CN" altLang="zh-CN"/>
              <a:t>2024/9/24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1C152C0-5623-7617-6D6C-DCEF8B22172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22D6CAF7-52B8-A4B3-92F6-E04A21E1A7D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2673-B27C-4735-9CE6-68D1A85114C9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4141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/>
          <p:cNvSpPr txBox="1"/>
          <p:nvPr/>
        </p:nvSpPr>
        <p:spPr>
          <a:xfrm>
            <a:off x="442548" y="2353330"/>
            <a:ext cx="7699424" cy="1150530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4400" b="1" i="0" strike="noStrike" spc="0" dirty="0" smtClean="0">
                <a:solidFill>
                  <a:srgbClr val="262626"/>
                </a:solidFill>
                <a:latin typeface="微软雅黑"/>
                <a:ea typeface="微软雅黑"/>
              </a:rPr>
              <a:t>研究生三助</a:t>
            </a:r>
            <a:r>
              <a:rPr lang="zh-CN" altLang="zh-CN" sz="4400" b="1" i="0" strike="noStrike" spc="0" dirty="0" smtClean="0">
                <a:solidFill>
                  <a:srgbClr val="262626"/>
                </a:solidFill>
                <a:latin typeface="微软雅黑"/>
                <a:ea typeface="微软雅黑"/>
              </a:rPr>
              <a:t>系</a:t>
            </a:r>
            <a:r>
              <a:rPr lang="zh-CN" altLang="zh-CN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统操作手册</a:t>
            </a:r>
          </a:p>
        </p:txBody>
      </p:sp>
      <p:sp>
        <p:nvSpPr>
          <p:cNvPr id="4" name="文本框 13"/>
          <p:cNvSpPr txBox="1"/>
          <p:nvPr/>
        </p:nvSpPr>
        <p:spPr>
          <a:xfrm>
            <a:off x="2151605" y="3975302"/>
            <a:ext cx="2355080" cy="455184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/>
                <a:ea typeface="微软雅黑"/>
              </a:rPr>
              <a:t>党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/>
                <a:ea typeface="微软雅黑"/>
              </a:rPr>
              <a:t>委研究生工作部</a:t>
            </a:r>
            <a:endParaRPr lang="zh-CN" altLang="zh-CN" sz="2000" b="1" i="0" strike="noStrike" spc="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20019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角色介绍</a:t>
            </a:r>
          </a:p>
        </p:txBody>
      </p:sp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391720695"/>
              </p:ext>
            </p:extLst>
          </p:nvPr>
        </p:nvGraphicFramePr>
        <p:xfrm>
          <a:off x="755714" y="1388935"/>
          <a:ext cx="10861854" cy="4413988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1917148"/>
                <a:gridCol w="2579076"/>
                <a:gridCol w="1582616"/>
                <a:gridCol w="4783014"/>
              </a:tblGrid>
              <a:tr h="596900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角色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对象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界面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工作内</a:t>
                      </a:r>
                      <a:r>
                        <a:rPr lang="zh-CN" altLang="zh-CN" sz="2800" b="1" dirty="0" smtClean="0"/>
                        <a:t>容</a:t>
                      </a:r>
                      <a:endParaRPr lang="en-US" altLang="zh-CN" sz="2800" b="1" dirty="0" smtClean="0"/>
                    </a:p>
                  </a:txBody>
                  <a:tcPr anchor="ctr"/>
                </a:tc>
              </a:tr>
              <a:tr h="89804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研工部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校级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理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研工资助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电脑端</a:t>
                      </a:r>
                      <a:endParaRPr lang="en-US" altLang="en-US" sz="2400" dirty="0" smtClean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全校三助工时结算及发放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</a:tr>
              <a:tr h="96129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理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部门三助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电脑端</a:t>
                      </a:r>
                      <a:r>
                        <a:rPr lang="en-US" altLang="en-US" sz="2400" dirty="0" smtClean="0">
                          <a:latin typeface="KaiTi"/>
                          <a:ea typeface="KaiTi"/>
                        </a:rPr>
                        <a:t>/</a:t>
                      </a:r>
                    </a:p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手机端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岗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位额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度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审批、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管理</a:t>
                      </a:r>
                      <a:r>
                        <a:rPr lang="en-US" altLang="en-US" sz="2400" dirty="0" smtClean="0"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电脑端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本部门工时审核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提交</a:t>
                      </a:r>
                      <a:r>
                        <a:rPr lang="en-US" altLang="en-US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</a:tr>
              <a:tr h="944237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用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工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教师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学校员工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申请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发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布岗位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、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聘用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学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生、工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时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确认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提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交</a:t>
                      </a:r>
                    </a:p>
                  </a:txBody>
                  <a:tcPr anchor="ctr"/>
                </a:tc>
              </a:tr>
              <a:tr h="1013517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三助研究生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校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全日制</a:t>
                      </a:r>
                      <a:endParaRPr lang="en-US" altLang="zh-CN" sz="2400" dirty="0" smtClean="0"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非在职研究生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查看及应聘岗位、工时打卡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>
              <a:buNone/>
            </a:pPr>
            <a:r>
              <a:rPr lang="zh-CN" altLang="en-US" dirty="0" smtClean="0"/>
              <a:t>流 </a:t>
            </a:r>
            <a:r>
              <a:rPr lang="zh-CN" altLang="zh-CN" dirty="0" smtClean="0"/>
              <a:t>程</a:t>
            </a:r>
            <a:endParaRPr lang="zh-CN" altLang="zh-CN" dirty="0"/>
          </a:p>
        </p:txBody>
      </p:sp>
      <p:grpSp>
        <p:nvGrpSpPr>
          <p:cNvPr id="4" name="组合 3"/>
          <p:cNvGrpSpPr/>
          <p:nvPr/>
        </p:nvGrpSpPr>
        <p:grpSpPr>
          <a:xfrm>
            <a:off x="949801" y="1577089"/>
            <a:ext cx="9987454" cy="1493822"/>
            <a:chOff x="927630" y="2597213"/>
            <a:chExt cx="9987454" cy="1493822"/>
          </a:xfrm>
        </p:grpSpPr>
        <p:sp>
          <p:nvSpPr>
            <p:cNvPr id="5" name="圆角矩形 4"/>
            <p:cNvSpPr/>
            <p:nvPr/>
          </p:nvSpPr>
          <p:spPr>
            <a:xfrm>
              <a:off x="927630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zh-CN" sz="2400" b="1" dirty="0"/>
                <a:t>用工老</a:t>
              </a:r>
              <a:r>
                <a:rPr lang="zh-CN" altLang="zh-CN" sz="2400" b="1" dirty="0" smtClean="0"/>
                <a:t>师</a:t>
              </a:r>
              <a:endParaRPr lang="en-US" altLang="zh-CN" sz="2400" b="1" dirty="0" smtClean="0"/>
            </a:p>
            <a:p>
              <a:pPr lvl="0" algn="ctr"/>
              <a:r>
                <a:rPr lang="zh-CN" altLang="zh-CN" sz="2400" b="1" dirty="0" smtClean="0"/>
                <a:t>发</a:t>
              </a:r>
              <a:r>
                <a:rPr lang="zh-CN" altLang="zh-CN" sz="2400" b="1" dirty="0"/>
                <a:t>布岗位</a:t>
              </a:r>
            </a:p>
          </p:txBody>
        </p:sp>
        <p:sp>
          <p:nvSpPr>
            <p:cNvPr id="6" name="右箭头 5"/>
            <p:cNvSpPr/>
            <p:nvPr/>
          </p:nvSpPr>
          <p:spPr>
            <a:xfrm>
              <a:off x="279772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62707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部门</a:t>
              </a:r>
              <a:r>
                <a:rPr lang="zh-CN" altLang="zh-CN" sz="2400" b="1" dirty="0" smtClean="0"/>
                <a:t>管</a:t>
              </a:r>
              <a:r>
                <a:rPr lang="zh-CN" altLang="zh-CN" sz="2400" b="1" dirty="0"/>
                <a:t>理员</a:t>
              </a:r>
            </a:p>
            <a:p>
              <a:pPr lvl="0" algn="ctr"/>
              <a:r>
                <a:rPr lang="zh-CN" altLang="zh-CN" sz="2400" b="1" dirty="0"/>
                <a:t>审核</a:t>
              </a:r>
            </a:p>
          </p:txBody>
        </p:sp>
        <p:sp>
          <p:nvSpPr>
            <p:cNvPr id="8" name="右箭头 7"/>
            <p:cNvSpPr/>
            <p:nvPr/>
          </p:nvSpPr>
          <p:spPr>
            <a:xfrm>
              <a:off x="5528300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4311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 smtClean="0"/>
                <a:t>学生应聘</a:t>
              </a:r>
              <a:endParaRPr lang="en-US" altLang="zh-CN" sz="2400" b="1" dirty="0" smtClean="0"/>
            </a:p>
            <a:p>
              <a:pPr lvl="0" algn="ctr"/>
              <a:r>
                <a:rPr lang="zh-CN" altLang="zh-CN" sz="2400" b="1" dirty="0" smtClean="0"/>
                <a:t>用</a:t>
              </a:r>
              <a:r>
                <a:rPr lang="zh-CN" altLang="zh-CN" sz="2400" b="1" dirty="0"/>
                <a:t>工老师录取学生</a:t>
              </a:r>
            </a:p>
          </p:txBody>
        </p:sp>
        <p:sp>
          <p:nvSpPr>
            <p:cNvPr id="10" name="右箭头 9"/>
            <p:cNvSpPr/>
            <p:nvPr/>
          </p:nvSpPr>
          <p:spPr>
            <a:xfrm>
              <a:off x="823543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47807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 smtClean="0"/>
                <a:t>学生打卡</a:t>
              </a:r>
              <a:endParaRPr lang="zh-CN" altLang="zh-CN" sz="2400" b="1" dirty="0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9084355" y="3978108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zh-CN" sz="2400" b="1" dirty="0"/>
              <a:t>用工老师审核工</a:t>
            </a:r>
            <a:r>
              <a:rPr lang="zh-CN" altLang="zh-CN" sz="2400" b="1" dirty="0" smtClean="0"/>
              <a:t>时</a:t>
            </a:r>
            <a:endParaRPr lang="en-US" altLang="zh-CN" sz="2400" b="1" dirty="0" smtClean="0"/>
          </a:p>
          <a:p>
            <a:pPr lvl="0" algn="ctr"/>
            <a:r>
              <a:rPr lang="zh-CN" altLang="zh-CN" sz="2400" b="1" dirty="0" smtClean="0"/>
              <a:t>提</a:t>
            </a:r>
            <a:r>
              <a:rPr lang="zh-CN" altLang="zh-CN" sz="2400" b="1" dirty="0"/>
              <a:t>交工时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6502196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200" b="1" dirty="0"/>
              <a:t>部门</a:t>
            </a:r>
            <a:r>
              <a:rPr lang="zh-CN" altLang="zh-CN" sz="2200" b="1" dirty="0" smtClean="0"/>
              <a:t>管</a:t>
            </a:r>
            <a:r>
              <a:rPr lang="zh-CN" altLang="zh-CN" sz="2200" b="1" dirty="0"/>
              <a:t>理</a:t>
            </a:r>
            <a:r>
              <a:rPr lang="zh-CN" altLang="zh-CN" sz="2200" b="1" dirty="0" smtClean="0"/>
              <a:t>员</a:t>
            </a:r>
            <a:r>
              <a:rPr lang="zh-CN" altLang="en-US" sz="2200" b="1" dirty="0"/>
              <a:t>查</a:t>
            </a:r>
            <a:r>
              <a:rPr lang="zh-CN" altLang="en-US" sz="2200" b="1" dirty="0" smtClean="0"/>
              <a:t>看部门总工时情况</a:t>
            </a:r>
            <a:endParaRPr lang="en-US" altLang="zh-CN" sz="2200" b="1" dirty="0" smtClean="0"/>
          </a:p>
          <a:p>
            <a:pPr lvl="0" algn="ctr"/>
            <a:r>
              <a:rPr lang="zh-CN" altLang="en-US" sz="2200" b="1" dirty="0"/>
              <a:t>提</a:t>
            </a:r>
            <a:r>
              <a:rPr lang="zh-CN" altLang="en-US" sz="2200" b="1" dirty="0" smtClean="0"/>
              <a:t>交工时</a:t>
            </a:r>
            <a:endParaRPr lang="zh-CN" altLang="zh-CN" sz="2200" b="1" dirty="0"/>
          </a:p>
        </p:txBody>
      </p:sp>
      <p:sp>
        <p:nvSpPr>
          <p:cNvPr id="14" name="下箭头 13"/>
          <p:cNvSpPr/>
          <p:nvPr/>
        </p:nvSpPr>
        <p:spPr>
          <a:xfrm>
            <a:off x="9934755" y="3193765"/>
            <a:ext cx="273170" cy="704491"/>
          </a:xfrm>
          <a:prstGeom prst="down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5" name="左箭头 14"/>
          <p:cNvSpPr/>
          <p:nvPr/>
        </p:nvSpPr>
        <p:spPr>
          <a:xfrm>
            <a:off x="8369473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6" name="左箭头 15"/>
          <p:cNvSpPr/>
          <p:nvPr/>
        </p:nvSpPr>
        <p:spPr>
          <a:xfrm>
            <a:off x="5779762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7" name="圆角矩形 16"/>
          <p:cNvSpPr/>
          <p:nvPr/>
        </p:nvSpPr>
        <p:spPr>
          <a:xfrm>
            <a:off x="3926478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400" b="1" dirty="0"/>
              <a:t>研工部</a:t>
            </a:r>
            <a:r>
              <a:rPr lang="zh-CN" altLang="en-US" sz="2400" b="1" dirty="0" smtClean="0"/>
              <a:t>汇总公示</a:t>
            </a:r>
            <a:endParaRPr lang="zh-CN" altLang="zh-CN" sz="24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1856705" y="4566867"/>
            <a:ext cx="1778000" cy="368300"/>
          </a:xfrm>
          <a:prstGeom prst="rect">
            <a:avLst/>
          </a:prstGeom>
          <a:ln w="12700">
            <a:prstDash val="solid"/>
            <a:miter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>
                <a:solidFill>
                  <a:srgbClr val="FF0000"/>
                </a:solidFill>
              </a:rPr>
              <a:t>工资发放</a:t>
            </a:r>
          </a:p>
        </p:txBody>
      </p:sp>
      <p:sp>
        <p:nvSpPr>
          <p:cNvPr id="22" name="左箭头 21"/>
          <p:cNvSpPr/>
          <p:nvPr/>
        </p:nvSpPr>
        <p:spPr>
          <a:xfrm>
            <a:off x="3211596" y="4566867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/>
            <a:r>
              <a:rPr lang="zh-CN" altLang="zh-CN" sz="4000" dirty="0"/>
              <a:t>部</a:t>
            </a:r>
            <a:r>
              <a:rPr lang="zh-CN" altLang="zh-CN" sz="4000" dirty="0" smtClean="0"/>
              <a:t>门管</a:t>
            </a:r>
            <a:r>
              <a:rPr lang="zh-CN" altLang="zh-CN" sz="4000" dirty="0"/>
              <a:t>理员</a:t>
            </a:r>
          </a:p>
          <a:p>
            <a:pPr lvl="0"/>
            <a:r>
              <a:rPr lang="zh-CN" altLang="zh-CN" sz="4000" dirty="0"/>
              <a:t>（电脑</a:t>
            </a:r>
            <a:r>
              <a:rPr lang="zh-CN" altLang="zh-CN" sz="4000" dirty="0" smtClean="0"/>
              <a:t>端</a:t>
            </a:r>
            <a:r>
              <a:rPr lang="en-US" altLang="zh-CN" sz="4000" dirty="0" smtClean="0"/>
              <a:t>-</a:t>
            </a:r>
            <a:r>
              <a:rPr lang="zh-CN" altLang="en-US" sz="4000" dirty="0" smtClean="0"/>
              <a:t>岗位管理</a:t>
            </a:r>
            <a:r>
              <a:rPr lang="zh-CN" altLang="zh-CN" sz="4000" dirty="0" smtClean="0"/>
              <a:t>）</a:t>
            </a:r>
            <a:endParaRPr lang="zh-CN" altLang="zh-CN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登录界面查询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2584883" y="5951944"/>
            <a:ext cx="8013870" cy="11112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登录界面——数字杭电——智慧思政——勤工俭学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91694" y="3517195"/>
            <a:ext cx="12192000" cy="22909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4" y="997781"/>
            <a:ext cx="11542857" cy="23756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291694" y="312185"/>
            <a:ext cx="2293189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工作周期</a:t>
            </a:r>
            <a:endParaRPr/>
          </a:p>
        </p:txBody>
      </p:sp>
      <p:sp>
        <p:nvSpPr>
          <p:cNvPr id="6" name="文本框 7"/>
          <p:cNvSpPr txBox="1"/>
          <p:nvPr/>
        </p:nvSpPr>
        <p:spPr>
          <a:xfrm>
            <a:off x="2584883" y="5134709"/>
            <a:ext cx="7074932" cy="11254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0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</a:t>
            </a:r>
            <a:r>
              <a:rPr lang="zh-CN" altLang="zh-CN" sz="20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理员：查看工作周期，工时上</a:t>
            </a:r>
            <a:r>
              <a:rPr lang="zh-CN" altLang="zh-CN" sz="20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限</a:t>
            </a:r>
            <a:endParaRPr lang="en-US" altLang="zh-CN" sz="2000" b="0" i="0" strike="noStrike" spc="0" dirty="0" smtClean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</a:t>
            </a:r>
            <a:r>
              <a:rPr lang="zh-CN" altLang="en-US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生三助没有贫困</a:t>
            </a:r>
            <a:r>
              <a:rPr lang="en-US" altLang="zh-CN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非贫困分别，工资统一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4" y="1353051"/>
            <a:ext cx="11719164" cy="3441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392336" y="269053"/>
            <a:ext cx="200564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用工</a:t>
            </a:r>
            <a:r>
              <a:rPr lang="zh-CN" altLang="zh-CN" dirty="0" smtClean="0"/>
              <a:t>额</a:t>
            </a:r>
            <a:r>
              <a:rPr lang="zh-CN" altLang="zh-CN" dirty="0"/>
              <a:t>度</a:t>
            </a:r>
            <a:endParaRPr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6" y="969949"/>
            <a:ext cx="11127895" cy="5540170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2502269" y="4372594"/>
            <a:ext cx="8048500" cy="15425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理员：查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看</a:t>
            </a: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岗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位额度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部门内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分配情况</a:t>
            </a:r>
            <a:endParaRPr lang="en-US" altLang="zh-CN" sz="2800" b="0" i="0" strike="noStrike" spc="0" dirty="0" smtClean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</a:t>
            </a:r>
            <a:r>
              <a:rPr lang="zh-CN" altLang="en-US" sz="28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生助管助教固定岗为普通岗</a:t>
            </a:r>
            <a:r>
              <a:rPr lang="zh-CN" altLang="en-US" sz="28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、临时岗</a:t>
            </a:r>
            <a:r>
              <a:rPr lang="zh-CN" altLang="en-US" sz="28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为</a:t>
            </a:r>
            <a:r>
              <a:rPr lang="zh-CN" altLang="en-US" sz="28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发展岗</a:t>
            </a:r>
            <a:endParaRPr lang="zh-CN" altLang="zh-CN" sz="28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692" y="2611066"/>
            <a:ext cx="7842739" cy="2680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岗位管理</a:t>
            </a:r>
            <a:endParaRPr dirty="0"/>
          </a:p>
        </p:txBody>
      </p:sp>
      <p:sp>
        <p:nvSpPr>
          <p:cNvPr id="5" name="文本框 7"/>
          <p:cNvSpPr txBox="1"/>
          <p:nvPr/>
        </p:nvSpPr>
        <p:spPr>
          <a:xfrm>
            <a:off x="1661082" y="4432228"/>
            <a:ext cx="9926058" cy="12108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审核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用工老师的用工申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请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zh-CN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查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看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工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额度、</a:t>
            </a:r>
            <a:r>
              <a:rPr lang="zh-CN" altLang="zh-CN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导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出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用工学生名单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302765"/>
            <a:ext cx="10845183" cy="2755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/>
            <a:r>
              <a:rPr lang="zh-CN" altLang="zh-CN" sz="4000" dirty="0"/>
              <a:t>部</a:t>
            </a:r>
            <a:r>
              <a:rPr lang="zh-CN" altLang="zh-CN" sz="4000" dirty="0" smtClean="0"/>
              <a:t>门管</a:t>
            </a:r>
            <a:r>
              <a:rPr lang="zh-CN" altLang="zh-CN" sz="4000" dirty="0"/>
              <a:t>理员</a:t>
            </a:r>
          </a:p>
          <a:p>
            <a:pPr lvl="0"/>
            <a:r>
              <a:rPr lang="zh-CN" altLang="zh-CN" sz="4000" dirty="0" smtClean="0"/>
              <a:t>（</a:t>
            </a:r>
            <a:r>
              <a:rPr lang="zh-CN" altLang="en-US" sz="4000" dirty="0" smtClean="0"/>
              <a:t>手机</a:t>
            </a:r>
            <a:r>
              <a:rPr lang="zh-CN" altLang="zh-CN" sz="4000" dirty="0" smtClean="0"/>
              <a:t>端</a:t>
            </a:r>
            <a:r>
              <a:rPr lang="en-US" altLang="zh-CN" sz="4000" dirty="0" smtClean="0"/>
              <a:t>-</a:t>
            </a:r>
            <a:r>
              <a:rPr lang="zh-CN" altLang="en-US" sz="4000" dirty="0" smtClean="0"/>
              <a:t>部门总工时提交</a:t>
            </a:r>
            <a:r>
              <a:rPr lang="zh-CN" altLang="zh-CN" sz="4000" dirty="0" smtClean="0"/>
              <a:t>）</a:t>
            </a:r>
            <a:endParaRPr lang="zh-CN" altLang="zh-CN" sz="4000" dirty="0"/>
          </a:p>
        </p:txBody>
      </p:sp>
    </p:spTree>
    <p:extLst>
      <p:ext uri="{BB962C8B-B14F-4D97-AF65-F5344CB8AC3E}">
        <p14:creationId xmlns:p14="http://schemas.microsoft.com/office/powerpoint/2010/main" val="28503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操作步骤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59" y="984326"/>
            <a:ext cx="2164368" cy="42299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257" y="1046508"/>
            <a:ext cx="2158315" cy="42299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72" y="1015417"/>
            <a:ext cx="2102130" cy="4261073"/>
          </a:xfrm>
          <a:prstGeom prst="rect">
            <a:avLst/>
          </a:prstGeom>
        </p:spPr>
      </p:pic>
      <p:sp>
        <p:nvSpPr>
          <p:cNvPr id="19" name="文本框 7"/>
          <p:cNvSpPr txBox="1"/>
          <p:nvPr/>
        </p:nvSpPr>
        <p:spPr>
          <a:xfrm>
            <a:off x="1451759" y="5398308"/>
            <a:ext cx="9926058" cy="9204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管理员：钉钉智慧思政平台</a:t>
            </a:r>
            <a:r>
              <a:rPr lang="en-US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勤工系统</a:t>
            </a:r>
            <a:r>
              <a:rPr lang="en-US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研究生用工部门结算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en-US" sz="24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查看、审批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部门所有工时，如有</a:t>
            </a:r>
            <a:r>
              <a:rPr lang="zh-CN" altLang="en-US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未提交的工时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需要催促用工老师提交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6414" y="1160585"/>
            <a:ext cx="2365766" cy="411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注意事项</a:t>
            </a:r>
            <a:endParaRPr dirty="0"/>
          </a:p>
        </p:txBody>
      </p:sp>
      <p:sp>
        <p:nvSpPr>
          <p:cNvPr id="5" name="圆角矩形 4"/>
          <p:cNvSpPr/>
          <p:nvPr/>
        </p:nvSpPr>
        <p:spPr>
          <a:xfrm>
            <a:off x="2176439" y="1733349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zh-CN" sz="1400" dirty="0" smtClean="0"/>
              <a:t>学</a:t>
            </a:r>
            <a:r>
              <a:rPr lang="zh-CN" altLang="zh-CN" sz="1400" dirty="0"/>
              <a:t>生修改工时</a:t>
            </a:r>
            <a:r>
              <a:rPr lang="zh-CN" altLang="zh-CN" sz="1400" dirty="0" smtClean="0"/>
              <a:t>，</a:t>
            </a:r>
            <a:r>
              <a:rPr lang="zh-CN" altLang="en-US" sz="1400" dirty="0" smtClean="0"/>
              <a:t>用工教师端</a:t>
            </a:r>
            <a:r>
              <a:rPr lang="zh-CN" altLang="zh-CN" sz="1400" dirty="0" smtClean="0"/>
              <a:t>状</a:t>
            </a:r>
            <a:r>
              <a:rPr lang="zh-CN" altLang="zh-CN" sz="1400" dirty="0"/>
              <a:t>态会</a:t>
            </a:r>
            <a:r>
              <a:rPr lang="zh-CN" altLang="zh-CN" sz="1400" dirty="0">
                <a:solidFill>
                  <a:srgbClr val="FF0000"/>
                </a:solidFill>
              </a:rPr>
              <a:t>重新转为待提交</a:t>
            </a:r>
            <a:r>
              <a:rPr lang="zh-CN" altLang="zh-CN" sz="1400" dirty="0" smtClean="0">
                <a:solidFill>
                  <a:srgbClr val="FF0000"/>
                </a:solidFill>
              </a:rPr>
              <a:t>，需要</a:t>
            </a:r>
            <a:r>
              <a:rPr lang="zh-CN" altLang="en-US" sz="1400" dirty="0" smtClean="0">
                <a:solidFill>
                  <a:srgbClr val="FF0000"/>
                </a:solidFill>
              </a:rPr>
              <a:t>用工教师二次</a:t>
            </a:r>
            <a:r>
              <a:rPr lang="zh-CN" altLang="zh-CN" sz="1400" dirty="0" smtClean="0">
                <a:solidFill>
                  <a:srgbClr val="FF0000"/>
                </a:solidFill>
              </a:rPr>
              <a:t>提</a:t>
            </a:r>
            <a:r>
              <a:rPr lang="zh-CN" altLang="zh-CN" sz="1400" dirty="0">
                <a:solidFill>
                  <a:srgbClr val="FF0000"/>
                </a:solidFill>
              </a:rPr>
              <a:t>交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762518" y="2864912"/>
            <a:ext cx="1408980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zh-CN" sz="2000" dirty="0"/>
              <a:t>用工老师</a:t>
            </a:r>
          </a:p>
          <a:p>
            <a:pPr lvl="0" algn="ctr"/>
            <a:r>
              <a:rPr lang="zh-CN" altLang="zh-CN" sz="2000" dirty="0"/>
              <a:t>逐一提交</a:t>
            </a:r>
          </a:p>
          <a:p>
            <a:pPr lvl="0" algn="ctr"/>
            <a:r>
              <a:rPr lang="zh-CN" altLang="zh-CN" sz="2000" dirty="0"/>
              <a:t>学生工时</a:t>
            </a:r>
          </a:p>
          <a:p>
            <a:pPr lvl="0" algn="ctr"/>
            <a:endParaRPr lang="zh-CN" altLang="zh-CN" sz="2000" dirty="0"/>
          </a:p>
        </p:txBody>
      </p:sp>
      <p:sp>
        <p:nvSpPr>
          <p:cNvPr id="7" name="右箭头 6"/>
          <p:cNvSpPr/>
          <p:nvPr/>
        </p:nvSpPr>
        <p:spPr>
          <a:xfrm>
            <a:off x="2277479" y="3205203"/>
            <a:ext cx="1427041" cy="417293"/>
          </a:xfrm>
          <a:prstGeom prst="rightArrow">
            <a:avLst>
              <a:gd name="adj1" fmla="val 42007"/>
              <a:gd name="adj2" fmla="val 50000"/>
            </a:avLst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圆角矩形 7"/>
          <p:cNvSpPr/>
          <p:nvPr/>
        </p:nvSpPr>
        <p:spPr>
          <a:xfrm>
            <a:off x="6790049" y="4291194"/>
            <a:ext cx="1834217" cy="1014299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部门</a:t>
            </a:r>
            <a:r>
              <a:rPr lang="zh-CN" altLang="zh-CN" sz="1400" dirty="0" smtClean="0"/>
              <a:t>管</a:t>
            </a:r>
            <a:r>
              <a:rPr lang="zh-CN" altLang="zh-CN" sz="1400" dirty="0"/>
              <a:t>理员提交后，学</a:t>
            </a:r>
            <a:r>
              <a:rPr lang="zh-CN" altLang="zh-CN" sz="1400" dirty="0" smtClean="0"/>
              <a:t>生</a:t>
            </a:r>
            <a:r>
              <a:rPr lang="zh-CN" altLang="en-US" sz="1400" dirty="0" smtClean="0"/>
              <a:t>再</a:t>
            </a:r>
            <a:r>
              <a:rPr lang="zh-CN" altLang="zh-CN" sz="1400" dirty="0" smtClean="0"/>
              <a:t>修改</a:t>
            </a:r>
            <a:r>
              <a:rPr lang="zh-CN" altLang="en-US" sz="1400" dirty="0" smtClean="0"/>
              <a:t>的</a:t>
            </a:r>
            <a:r>
              <a:rPr lang="zh-CN" altLang="zh-CN" sz="1400" dirty="0" smtClean="0"/>
              <a:t>工</a:t>
            </a:r>
            <a:r>
              <a:rPr lang="zh-CN" altLang="zh-CN" sz="1400" dirty="0"/>
              <a:t>时，</a:t>
            </a:r>
            <a:r>
              <a:rPr lang="zh-CN" altLang="zh-CN" sz="1400" dirty="0">
                <a:solidFill>
                  <a:srgbClr val="FF0000"/>
                </a:solidFill>
              </a:rPr>
              <a:t>不计入总工</a:t>
            </a:r>
            <a:r>
              <a:rPr lang="zh-CN" altLang="zh-CN" sz="1400" dirty="0" smtClean="0">
                <a:solidFill>
                  <a:srgbClr val="FF0000"/>
                </a:solidFill>
              </a:rPr>
              <a:t>时</a:t>
            </a:r>
            <a:r>
              <a:rPr lang="zh-CN" altLang="en-US" sz="1400" dirty="0" smtClean="0">
                <a:solidFill>
                  <a:srgbClr val="FF0000"/>
                </a:solidFill>
              </a:rPr>
              <a:t>（学生修改无效）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7499" y="2816646"/>
            <a:ext cx="1415239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en-US" sz="2000" dirty="0"/>
              <a:t>部门</a:t>
            </a:r>
            <a:r>
              <a:rPr lang="zh-CN" altLang="zh-CN" sz="2000" dirty="0" smtClean="0"/>
              <a:t>管</a:t>
            </a:r>
            <a:r>
              <a:rPr lang="zh-CN" altLang="zh-CN" sz="2000" dirty="0"/>
              <a:t>理员审核部门工时</a:t>
            </a:r>
          </a:p>
          <a:p>
            <a:pPr lvl="0" algn="ctr"/>
            <a:endParaRPr lang="zh-CN" altLang="zh-CN" dirty="0"/>
          </a:p>
        </p:txBody>
      </p:sp>
      <p:sp>
        <p:nvSpPr>
          <p:cNvPr id="10" name="右箭头 9"/>
          <p:cNvSpPr/>
          <p:nvPr/>
        </p:nvSpPr>
        <p:spPr>
          <a:xfrm>
            <a:off x="5290599" y="3271949"/>
            <a:ext cx="1039863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圆角矩形 10"/>
          <p:cNvSpPr/>
          <p:nvPr/>
        </p:nvSpPr>
        <p:spPr>
          <a:xfrm>
            <a:off x="9340812" y="2816646"/>
            <a:ext cx="1452112" cy="110880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 smtClean="0"/>
              <a:t>研工部审核发放</a:t>
            </a:r>
            <a:endParaRPr lang="zh-CN" altLang="zh-CN" dirty="0"/>
          </a:p>
        </p:txBody>
      </p:sp>
      <p:sp>
        <p:nvSpPr>
          <p:cNvPr id="13" name="圆角矩形 12"/>
          <p:cNvSpPr/>
          <p:nvPr/>
        </p:nvSpPr>
        <p:spPr>
          <a:xfrm>
            <a:off x="851187" y="2894064"/>
            <a:ext cx="1360030" cy="98272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 smtClean="0"/>
              <a:t>学生打卡</a:t>
            </a:r>
            <a:endParaRPr lang="en-US" altLang="zh-CN" sz="2000" dirty="0" smtClean="0"/>
          </a:p>
          <a:p>
            <a:pPr lvl="0" algn="ctr"/>
            <a:r>
              <a:rPr lang="zh-CN" altLang="en-US" sz="2000" dirty="0" smtClean="0"/>
              <a:t>工时</a:t>
            </a:r>
            <a:endParaRPr lang="zh-CN" altLang="zh-CN" dirty="0"/>
          </a:p>
        </p:txBody>
      </p:sp>
      <p:sp>
        <p:nvSpPr>
          <p:cNvPr id="14" name="右箭头 13"/>
          <p:cNvSpPr/>
          <p:nvPr/>
        </p:nvSpPr>
        <p:spPr>
          <a:xfrm>
            <a:off x="7907720" y="3223683"/>
            <a:ext cx="1433092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圆角矩形 14"/>
          <p:cNvSpPr/>
          <p:nvPr/>
        </p:nvSpPr>
        <p:spPr>
          <a:xfrm>
            <a:off x="7711692" y="1598554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 smtClean="0"/>
              <a:t>如有用工教师未提交的记录，</a:t>
            </a:r>
            <a:r>
              <a:rPr lang="zh-CN" altLang="en-US" sz="1400" dirty="0">
                <a:solidFill>
                  <a:srgbClr val="FF0000"/>
                </a:solidFill>
              </a:rPr>
              <a:t>部门</a:t>
            </a:r>
            <a:r>
              <a:rPr lang="zh-CN" altLang="en-US" sz="1400" dirty="0" smtClean="0">
                <a:solidFill>
                  <a:srgbClr val="FF0000"/>
                </a:solidFill>
              </a:rPr>
              <a:t>管理员无法提交到研工部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1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6787515" y="2865120"/>
            <a:ext cx="3934856" cy="188543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zh-CN" dirty="0"/>
              <a:t>用工老师</a:t>
            </a:r>
          </a:p>
          <a:p>
            <a:pPr lvl="0"/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zh-CN" altLang="zh-CN" dirty="0"/>
              <a:t>手机端）</a:t>
            </a:r>
          </a:p>
        </p:txBody>
      </p:sp>
    </p:spTree>
    <p:extLst>
      <p:ext uri="{BB962C8B-B14F-4D97-AF65-F5344CB8AC3E}">
        <p14:creationId xmlns:p14="http://schemas.microsoft.com/office/powerpoint/2010/main" val="20832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08703" y="3813380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196500" y="3312208"/>
            <a:ext cx="3524421" cy="11032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用工老师登录钉钉</a:t>
            </a:r>
            <a:r>
              <a:rPr lang="en-US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用工老师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43797" y="734520"/>
            <a:ext cx="41275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岗位发布</a:t>
            </a:r>
          </a:p>
        </p:txBody>
      </p:sp>
      <p:sp>
        <p:nvSpPr>
          <p:cNvPr id="5" name="文本框 7"/>
          <p:cNvSpPr txBox="1"/>
          <p:nvPr/>
        </p:nvSpPr>
        <p:spPr>
          <a:xfrm>
            <a:off x="883538" y="5717843"/>
            <a:ext cx="7297935" cy="9542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</a:t>
            </a:r>
            <a:r>
              <a:rPr lang="zh-CN" altLang="en-US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位发布</a:t>
            </a:r>
            <a:r>
              <a:rPr lang="en-US" altLang="zh-CN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申请岗位</a:t>
            </a:r>
            <a:r>
              <a:rPr lang="en-US" altLang="zh-CN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 </a:t>
            </a:r>
            <a:r>
              <a:rPr lang="zh-CN" altLang="en-US" sz="2000" b="1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一</a:t>
            </a:r>
            <a:r>
              <a:rPr lang="zh-CN" altLang="en-US" sz="2000" b="1" dirty="0">
                <a:solidFill>
                  <a:srgbClr val="FF0000"/>
                </a:solidFill>
                <a:latin typeface="字魂58号-创中黑"/>
                <a:ea typeface="字魂58号-创中黑"/>
              </a:rPr>
              <a:t>般</a:t>
            </a:r>
            <a:r>
              <a:rPr lang="zh-CN" altLang="en-US" sz="2000" b="1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选固定岗（普通岗）</a:t>
            </a:r>
            <a:r>
              <a:rPr lang="en-US" altLang="zh-CN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填写</a:t>
            </a:r>
            <a:r>
              <a:rPr lang="zh-CN" altLang="en-US" sz="20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内容</a:t>
            </a:r>
            <a:endParaRPr lang="en-US" altLang="zh-CN" sz="2000" dirty="0" smtClean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b="0" i="0" strike="noStrike" spc="0" dirty="0" smtClean="0">
                <a:solidFill>
                  <a:schemeClr val="accent2"/>
                </a:solidFill>
                <a:latin typeface="字魂58号-创中黑"/>
                <a:ea typeface="字魂58号-创中黑"/>
              </a:rPr>
              <a:t>如有申请临时岗选择临时岗（发展岗）</a:t>
            </a:r>
            <a:endParaRPr lang="zh-CN" altLang="zh-CN" sz="2000" b="0" i="0" strike="noStrike" spc="0" dirty="0">
              <a:solidFill>
                <a:schemeClr val="accent2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8532479" y="5815761"/>
            <a:ext cx="3272659" cy="758382"/>
          </a:xfrm>
          <a:prstGeom prst="rect">
            <a:avLst/>
          </a:prstGeom>
          <a:noFill/>
          <a:ln w="9525">
            <a:solidFill>
              <a:srgbClr val="001DC0"/>
            </a:solidFill>
            <a:prstDash val="dashDot"/>
            <a:headEnd w="med" len="med"/>
            <a:tailEnd w="med" len="med"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校岗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：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全校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院岗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：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本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学院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38" y="918164"/>
            <a:ext cx="2561905" cy="4485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43" y="1404225"/>
            <a:ext cx="2230522" cy="39996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568" y="1013081"/>
            <a:ext cx="2600000" cy="470476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221" y="959556"/>
            <a:ext cx="2521411" cy="456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 dirty="0"/>
              <a:t>岗位管理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44664" y="1327150"/>
            <a:ext cx="3613991" cy="4937424"/>
          </a:xfrm>
          <a:prstGeom prst="rect">
            <a:avLst/>
          </a:prstGeom>
        </p:spPr>
      </p:pic>
      <p:sp>
        <p:nvSpPr>
          <p:cNvPr id="7" name="文本框 7"/>
          <p:cNvSpPr txBox="1"/>
          <p:nvPr/>
        </p:nvSpPr>
        <p:spPr>
          <a:xfrm>
            <a:off x="8395011" y="5130733"/>
            <a:ext cx="3554343" cy="164322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用工老师录取、解聘学生</a:t>
            </a: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可直接钉钉联系学生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59296" y="733309"/>
            <a:ext cx="3474398" cy="4006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58" y="891228"/>
            <a:ext cx="3297828" cy="55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岗位</a:t>
            </a:r>
            <a:r>
              <a:rPr lang="zh-CN" altLang="zh-CN" dirty="0" smtClean="0"/>
              <a:t>修</a:t>
            </a:r>
            <a:r>
              <a:rPr lang="zh-CN" altLang="zh-CN" dirty="0"/>
              <a:t>改</a:t>
            </a:r>
            <a:endParaRPr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126062" y="164817"/>
            <a:ext cx="3031790" cy="5643113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3594340" y="3623094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右箭头 8"/>
          <p:cNvSpPr/>
          <p:nvPr/>
        </p:nvSpPr>
        <p:spPr>
          <a:xfrm>
            <a:off x="7285830" y="3625762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同侧圆角矩形 9"/>
          <p:cNvSpPr/>
          <p:nvPr/>
        </p:nvSpPr>
        <p:spPr>
          <a:xfrm>
            <a:off x="8237933" y="5698244"/>
            <a:ext cx="2617121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en-US" altLang="en-US" b="1" dirty="0">
                <a:solidFill>
                  <a:srgbClr val="C00000"/>
                </a:solidFill>
              </a:rPr>
              <a:t> </a:t>
            </a:r>
            <a:r>
              <a:rPr lang="zh-CN" altLang="zh-CN" b="1" dirty="0">
                <a:solidFill>
                  <a:srgbClr val="C00000"/>
                </a:solidFill>
              </a:rPr>
              <a:t>修改、再次提交</a:t>
            </a:r>
          </a:p>
          <a:p>
            <a:pPr lvl="0" algn="ctr"/>
            <a:r>
              <a:rPr lang="zh-CN" altLang="en-US" b="1" dirty="0" smtClean="0">
                <a:solidFill>
                  <a:srgbClr val="C00000"/>
                </a:solidFill>
              </a:rPr>
              <a:t>二级</a:t>
            </a:r>
            <a:r>
              <a:rPr lang="zh-CN" altLang="zh-CN" b="1" dirty="0" smtClean="0">
                <a:solidFill>
                  <a:srgbClr val="C00000"/>
                </a:solidFill>
              </a:rPr>
              <a:t>管</a:t>
            </a:r>
            <a:r>
              <a:rPr lang="zh-CN" altLang="zh-CN" b="1" dirty="0">
                <a:solidFill>
                  <a:srgbClr val="C00000"/>
                </a:solidFill>
              </a:rPr>
              <a:t>理员再次审核</a:t>
            </a:r>
          </a:p>
        </p:txBody>
      </p:sp>
      <p:sp>
        <p:nvSpPr>
          <p:cNvPr id="11" name="同侧圆角矩形 10"/>
          <p:cNvSpPr/>
          <p:nvPr/>
        </p:nvSpPr>
        <p:spPr>
          <a:xfrm>
            <a:off x="819509" y="5656968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>
                <a:solidFill>
                  <a:srgbClr val="C00000"/>
                </a:solidFill>
              </a:rPr>
              <a:t>用工老师手机端</a:t>
            </a:r>
          </a:p>
        </p:txBody>
      </p:sp>
      <p:sp>
        <p:nvSpPr>
          <p:cNvPr id="12" name="同侧圆角矩形 11"/>
          <p:cNvSpPr/>
          <p:nvPr/>
        </p:nvSpPr>
        <p:spPr>
          <a:xfrm>
            <a:off x="4520523" y="5709130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 dirty="0">
                <a:solidFill>
                  <a:srgbClr val="C00000"/>
                </a:solidFill>
              </a:rPr>
              <a:t>找到需要修改</a:t>
            </a:r>
            <a:r>
              <a:rPr lang="zh-CN" altLang="zh-CN" b="1" dirty="0" smtClean="0">
                <a:solidFill>
                  <a:srgbClr val="C00000"/>
                </a:solidFill>
              </a:rPr>
              <a:t>的</a:t>
            </a:r>
            <a:r>
              <a:rPr lang="zh-CN" altLang="en-US" b="1" dirty="0" smtClean="0">
                <a:solidFill>
                  <a:srgbClr val="C00000"/>
                </a:solidFill>
              </a:rPr>
              <a:t>岗位点击</a:t>
            </a:r>
            <a:endParaRPr lang="zh-CN" altLang="zh-CN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2" y="1155579"/>
            <a:ext cx="2818682" cy="43588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914" y="767063"/>
            <a:ext cx="2627719" cy="475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9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工时审核</a:t>
            </a: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0976" y="2007199"/>
            <a:ext cx="2533650" cy="22225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 </a:t>
            </a:r>
            <a:r>
              <a:rPr lang="zh-CN" altLang="zh-CN" sz="2000" dirty="0">
                <a:solidFill>
                  <a:srgbClr val="2972F4"/>
                </a:solidFill>
              </a:rPr>
              <a:t>用工老师手机端，</a:t>
            </a:r>
            <a:r>
              <a:rPr lang="zh-CN" altLang="zh-CN" sz="2000" dirty="0">
                <a:solidFill>
                  <a:srgbClr val="FF0000"/>
                </a:solidFill>
              </a:rPr>
              <a:t>逐一提交</a:t>
            </a:r>
            <a:r>
              <a:rPr lang="zh-CN" altLang="zh-CN" sz="2000" dirty="0">
                <a:solidFill>
                  <a:srgbClr val="2972F4"/>
                </a:solidFill>
              </a:rPr>
              <a:t>学生工时</a:t>
            </a:r>
          </a:p>
          <a:p>
            <a:pPr lvl="0" algn="just"/>
            <a:endParaRPr lang="zh-CN" altLang="zh-CN" sz="2000" dirty="0">
              <a:solidFill>
                <a:srgbClr val="2972F4"/>
              </a:solidFill>
            </a:endParaRPr>
          </a:p>
          <a:p>
            <a:pPr lvl="0" algn="just"/>
            <a:endParaRPr lang="en-US" altLang="en-US" sz="2000" dirty="0">
              <a:solidFill>
                <a:srgbClr val="2972F4"/>
              </a:solidFill>
            </a:endParaRPr>
          </a:p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</a:t>
            </a:r>
            <a:r>
              <a:rPr lang="zh-CN" altLang="zh-CN" sz="2000" dirty="0">
                <a:solidFill>
                  <a:srgbClr val="2972F4"/>
                </a:solidFill>
              </a:rPr>
              <a:t>学生工时不对，提醒学生</a:t>
            </a:r>
            <a:r>
              <a:rPr lang="zh-CN" altLang="zh-CN" sz="2000" dirty="0">
                <a:solidFill>
                  <a:srgbClr val="FF0000"/>
                </a:solidFill>
              </a:rPr>
              <a:t>修改后再次提交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720705" y="365733"/>
            <a:ext cx="2935617" cy="62127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315" y="662633"/>
            <a:ext cx="3311133" cy="53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/>
              <a:t>03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6643742" y="2910478"/>
            <a:ext cx="4236780" cy="172728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学生</a:t>
            </a:r>
          </a:p>
          <a:p>
            <a:pPr lvl="0"/>
            <a:r>
              <a:rPr lang="zh-CN" altLang="zh-CN"/>
              <a:t>（手机端）</a:t>
            </a:r>
          </a:p>
        </p:txBody>
      </p:sp>
    </p:spTree>
    <p:extLst>
      <p:ext uri="{BB962C8B-B14F-4D97-AF65-F5344CB8AC3E}">
        <p14:creationId xmlns:p14="http://schemas.microsoft.com/office/powerpoint/2010/main" val="12509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19414" y="3790745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090725" y="3283454"/>
            <a:ext cx="3970119" cy="224707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algn="l" defTabSz="914400">
              <a:defRPr sz="3200" kern="1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marL="457200" lvl="1" algn="l" defTabSz="914400">
              <a:defRPr sz="2800" kern="12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marL="914400" lvl="2" algn="l" defTabSz="914400">
              <a:defRPr sz="2400" kern="12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marL="1371600" lvl="3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marL="1828800" lvl="4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marL="2286000" lvl="5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marL="2743200" lvl="6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marL="3200400" lvl="7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marL="3657600" lvl="8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学生登录钉钉</a:t>
            </a:r>
            <a:r>
              <a:rPr lang="en-US" altLang="en-US" sz="180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学生端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169159" y="441290"/>
            <a:ext cx="4573198" cy="61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登录界面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5125" y="1013081"/>
            <a:ext cx="4355804" cy="4747644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4794710" y="1995212"/>
            <a:ext cx="7086626" cy="3490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 dirty="0">
                <a:solidFill>
                  <a:srgbClr val="00B0F0"/>
                </a:solidFill>
                <a:latin typeface="字魂58号-创中黑"/>
                <a:ea typeface="字魂58号-创中黑"/>
              </a:rPr>
              <a:t>学生根据岗位性质查询、应聘：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1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、日常固定岗位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（</a:t>
            </a: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不</a:t>
            </a:r>
            <a:r>
              <a:rPr lang="zh-CN" altLang="en-US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可同时应聘两个及以上部门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2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、临时岗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（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有需要用工的部门临时申请开设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</p:spTree>
    <p:extLst>
      <p:ext uri="{BB962C8B-B14F-4D97-AF65-F5344CB8AC3E}">
        <p14:creationId xmlns:p14="http://schemas.microsoft.com/office/powerpoint/2010/main" val="21756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岗位申请</a:t>
            </a:r>
            <a:endParaRPr/>
          </a:p>
        </p:txBody>
      </p:sp>
      <p:sp>
        <p:nvSpPr>
          <p:cNvPr id="5" name="文本框 7"/>
          <p:cNvSpPr txBox="1"/>
          <p:nvPr/>
        </p:nvSpPr>
        <p:spPr>
          <a:xfrm>
            <a:off x="5763107" y="1790863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>
                <a:solidFill>
                  <a:srgbClr val="00B0F0"/>
                </a:solidFill>
                <a:latin typeface="字魂58号-创中黑"/>
                <a:ea typeface="字魂58号-创中黑"/>
              </a:rPr>
              <a:t>学生进入岗位，点击应聘：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可以钉钉联系用工老师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954596" y="795642"/>
            <a:ext cx="3119062" cy="55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工时打卡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14288" y="1223350"/>
            <a:ext cx="4780940" cy="4974326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6180050" y="2179052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endParaRPr lang="zh-CN" altLang="zh-CN" sz="2800" b="0" i="0" strike="noStrike" spc="0">
              <a:solidFill>
                <a:srgbClr val="00B0F0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应聘成功后，工作打卡</a:t>
            </a:r>
          </a:p>
        </p:txBody>
      </p:sp>
    </p:spTree>
    <p:extLst>
      <p:ext uri="{BB962C8B-B14F-4D97-AF65-F5344CB8AC3E}">
        <p14:creationId xmlns:p14="http://schemas.microsoft.com/office/powerpoint/2010/main" val="22838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修正工时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83385" y="1563015"/>
            <a:ext cx="4110966" cy="45400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0992" y="1519630"/>
            <a:ext cx="4103563" cy="38188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55321" y="3666226"/>
            <a:ext cx="2214113" cy="589472"/>
          </a:xfrm>
          <a:prstGeom prst="rect">
            <a:avLst/>
          </a:prstGeom>
          <a:noFill/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71776" y="5461688"/>
            <a:ext cx="2241550" cy="64135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zh-CN" altLang="zh-CN">
                <a:solidFill>
                  <a:srgbClr val="C00000"/>
                </a:solidFill>
              </a:rPr>
              <a:t>选择需要修改的日期，修改工时，提交</a:t>
            </a:r>
          </a:p>
        </p:txBody>
      </p:sp>
    </p:spTree>
    <p:extLst>
      <p:ext uri="{BB962C8B-B14F-4D97-AF65-F5344CB8AC3E}">
        <p14:creationId xmlns:p14="http://schemas.microsoft.com/office/powerpoint/2010/main" val="25979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7024742" y="2222392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 dirty="0" smtClean="0"/>
              <a:t>04</a:t>
            </a:r>
            <a:endParaRPr lang="en-US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5709213" y="2821988"/>
            <a:ext cx="6235232" cy="80713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/>
              <a:t>问题处理</a:t>
            </a:r>
          </a:p>
          <a:p>
            <a:pPr lvl="0"/>
            <a:endParaRPr dirty="0"/>
          </a:p>
          <a:p>
            <a:pPr lvl="0"/>
            <a:endParaRPr lang="zh-CN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6757358" y="3866252"/>
            <a:ext cx="4361731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 dirty="0" smtClean="0"/>
              <a:t>加</a:t>
            </a:r>
            <a:r>
              <a:rPr lang="zh-CN" altLang="zh-CN" sz="2400" dirty="0"/>
              <a:t>入杭电思政智慧平</a:t>
            </a:r>
            <a:r>
              <a:rPr lang="zh-CN" altLang="zh-CN" sz="2400" dirty="0" smtClean="0"/>
              <a:t>台</a:t>
            </a:r>
            <a:r>
              <a:rPr lang="zh-CN" altLang="en-US" sz="2400" dirty="0" smtClean="0"/>
              <a:t>提问</a:t>
            </a:r>
            <a:endParaRPr lang="zh-CN" altLang="zh-C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61926" y="147220"/>
            <a:ext cx="2974676" cy="65636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7019" y="2220779"/>
            <a:ext cx="6096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/>
              <a:t>1. </a:t>
            </a:r>
            <a:r>
              <a:rPr b="1">
                <a:latin typeface="宋体"/>
                <a:ea typeface="宋体"/>
              </a:rPr>
              <a:t>加入钉钉组织。</a:t>
            </a:r>
            <a:r>
              <a:rPr>
                <a:latin typeface="宋体"/>
                <a:ea typeface="宋体"/>
              </a:rPr>
              <a:t>打开</a:t>
            </a:r>
            <a:r>
              <a:rPr b="1">
                <a:latin typeface="宋体"/>
                <a:ea typeface="宋体"/>
              </a:rPr>
              <a:t>钉钉客户端</a:t>
            </a:r>
            <a:r>
              <a:rPr>
                <a:latin typeface="宋体"/>
                <a:ea typeface="宋体"/>
              </a:rPr>
              <a:t>，扫描如下二维码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7623" y="1163308"/>
            <a:ext cx="49530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>
                <a:solidFill>
                  <a:srgbClr val="1274A5"/>
                </a:solidFill>
              </a:rPr>
              <a:t>一、如何加入杭电思政智慧平台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7019" y="27845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宋体"/>
                <a:ea typeface="宋体"/>
              </a:rPr>
              <a:t>2.</a:t>
            </a:r>
            <a:r>
              <a:rPr dirty="0" smtClean="0">
                <a:latin typeface="宋体"/>
                <a:ea typeface="宋体"/>
              </a:rPr>
              <a:t>填写手机号后</a:t>
            </a:r>
            <a:r>
              <a:rPr dirty="0">
                <a:latin typeface="宋体"/>
                <a:ea typeface="宋体"/>
              </a:rPr>
              <a:t>，将收到钉钉邀请推送，点击【同意】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82725" y="3024505"/>
            <a:ext cx="3739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err="1">
                <a:latin typeface="宋体"/>
                <a:ea typeface="宋体"/>
              </a:rPr>
              <a:t>点击钉钉底部【工作台】查看，</a:t>
            </a:r>
            <a:r>
              <a:rPr dirty="0" err="1" smtClean="0">
                <a:latin typeface="宋体"/>
                <a:ea typeface="宋体"/>
              </a:rPr>
              <a:t>左上角组织支持切换</a:t>
            </a:r>
            <a:endParaRPr lang="en-US" altLang="zh-CN" dirty="0" smtClean="0">
              <a:latin typeface="宋体"/>
              <a:ea typeface="宋体"/>
            </a:endParaRPr>
          </a:p>
          <a:p>
            <a:endParaRPr lang="en-US" altLang="zh-CN" dirty="0" smtClean="0">
              <a:latin typeface="宋体"/>
              <a:ea typeface="宋体"/>
            </a:endParaRPr>
          </a:p>
          <a:p>
            <a:r>
              <a:rPr lang="zh-CN" altLang="en-US" dirty="0" smtClean="0">
                <a:latin typeface="宋体"/>
                <a:ea typeface="宋体"/>
              </a:rPr>
              <a:t>进入“研究生勤工系统咨询”咨询（目前针对教师开放）</a:t>
            </a:r>
            <a:endParaRPr dirty="0">
              <a:latin typeface="宋体"/>
              <a:ea typeface="宋体"/>
            </a:endParaRPr>
          </a:p>
        </p:txBody>
      </p:sp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43639" y="1172307"/>
            <a:ext cx="2267777" cy="49047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096" y="1008450"/>
            <a:ext cx="2963949" cy="5037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a1c53f0-0e2f-425d-88dc-36b8f9d01a0e"/>
  <p:tag name="COMMONDATA" val="eyJoZGlkIjoiODM4N2ExMDA1MWMyMmM5ZTBkMjdhY2IwZDhjNWVlMz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1079</Words>
  <Application>Microsoft Office PowerPoint</Application>
  <PresentationFormat>宽屏</PresentationFormat>
  <Paragraphs>128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KaiTi</vt:lpstr>
      <vt:lpstr>等线</vt:lpstr>
      <vt:lpstr>等线 Light</vt:lpstr>
      <vt:lpstr>宋体</vt:lpstr>
      <vt:lpstr>Microsoft YaHei</vt:lpstr>
      <vt:lpstr>Microsoft YaHei</vt:lpstr>
      <vt:lpstr>字魂58号-创中黑</vt:lpstr>
      <vt:lpstr>字魂59号-创粗黑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Windows 用户</cp:lastModifiedBy>
  <cp:revision>27</cp:revision>
  <dcterms:created xsi:type="dcterms:W3CDTF">2023-01-07T02:59:47Z</dcterms:created>
  <dcterms:modified xsi:type="dcterms:W3CDTF">2024-09-24T02:03:57Z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DBBB73CBA35C43BFAA809C3043C269B8</vt:lpwstr>
  </property>
  <property fmtid="{D5CDD505-2E9C-101B-9397-08002B2CF9AE}" pid="3" name="KSOProductBuildVer">
    <vt:lpwstr>2052-11.1.0.12970</vt:lpwstr>
  </property>
</Properties>
</file>